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League Spartan" charset="1" panose="00000800000000000000"/>
      <p:regular r:id="rId27"/>
    </p:embeddedFont>
    <p:embeddedFont>
      <p:font typeface="DM Sans Bold" charset="1" panose="00000000000000000000"/>
      <p:regular r:id="rId28"/>
    </p:embeddedFont>
    <p:embeddedFont>
      <p:font typeface="DM Sans Bold Italics" charset="1" panose="00000000000000000000"/>
      <p:regular r:id="rId29"/>
    </p:embeddedFont>
    <p:embeddedFont>
      <p:font typeface="Roboto Bold" charset="1" panose="02000000000000000000"/>
      <p:regular r:id="rId30"/>
    </p:embeddedFont>
    <p:embeddedFont>
      <p:font typeface="Roca Two Black" charset="1" panose="00000A00000000000000"/>
      <p:regular r:id="rId31"/>
    </p:embeddedFont>
    <p:embeddedFont>
      <p:font typeface="Be Vietnam" charset="1" panose="000005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Relationship Id="rId7" Target="../media/image8.jpeg" Type="http://schemas.openxmlformats.org/officeDocument/2006/relationships/image"/><Relationship Id="rId8" Target="../media/image9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2.jpe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95838" y="8699988"/>
            <a:ext cx="558312" cy="558312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54F2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097555" y="8699988"/>
            <a:ext cx="558312" cy="558312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862C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899272" y="8699988"/>
            <a:ext cx="558312" cy="558312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B754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700988" y="8699988"/>
            <a:ext cx="558312" cy="558312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</p:grpSp>
      <p:sp>
        <p:nvSpPr>
          <p:cNvPr name="AutoShape 11" id="11"/>
          <p:cNvSpPr/>
          <p:nvPr/>
        </p:nvSpPr>
        <p:spPr>
          <a:xfrm rot="0">
            <a:off x="806999" y="6042613"/>
            <a:ext cx="9176468" cy="2174743"/>
          </a:xfrm>
          <a:prstGeom prst="rect">
            <a:avLst/>
          </a:prstGeom>
          <a:gradFill rotWithShape="true">
            <a:gsLst>
              <a:gs pos="0">
                <a:srgbClr val="8C52FF">
                  <a:alpha val="100000"/>
                </a:srgbClr>
              </a:gs>
              <a:gs pos="100000">
                <a:srgbClr val="FF914D">
                  <a:alpha val="100000"/>
                </a:srgbClr>
              </a:gs>
            </a:gsLst>
            <a:lin ang="0"/>
          </a:gradFill>
          <a:ln cap="sq">
            <a:noFill/>
            <a:prstDash val="dash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5230938" y="0"/>
            <a:ext cx="3029884" cy="2464395"/>
          </a:xfrm>
          <a:custGeom>
            <a:avLst/>
            <a:gdLst/>
            <a:ahLst/>
            <a:cxnLst/>
            <a:rect r="r" b="b" t="t" l="l"/>
            <a:pathLst>
              <a:path h="2464395" w="3029884">
                <a:moveTo>
                  <a:pt x="0" y="0"/>
                </a:moveTo>
                <a:lnTo>
                  <a:pt x="3029884" y="0"/>
                </a:lnTo>
                <a:lnTo>
                  <a:pt x="3029884" y="2464395"/>
                </a:lnTo>
                <a:lnTo>
                  <a:pt x="0" y="24643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507" t="-12130" r="-5247" b="-2466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06999" y="2336072"/>
            <a:ext cx="14848868" cy="3193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13"/>
              </a:lnSpc>
            </a:pPr>
            <a:r>
              <a:rPr lang="en-US" sz="13651" spc="-273">
                <a:solidFill>
                  <a:srgbClr val="14110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E-Commerce Data Processing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3988" y="6212433"/>
            <a:ext cx="8631307" cy="550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9"/>
              </a:lnSpc>
            </a:pPr>
            <a:r>
              <a:rPr lang="en-US" sz="3206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Final project: Data Enginering track DEPI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3988" y="7072835"/>
            <a:ext cx="8115300" cy="1046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5"/>
              </a:lnSpc>
            </a:pPr>
            <a:r>
              <a:rPr lang="en-US" sz="3032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Group Code: NEXT26_DKH1_AIS4_G1e                    Team: 2  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63771" y="2390993"/>
            <a:ext cx="12143661" cy="7315656"/>
          </a:xfrm>
          <a:custGeom>
            <a:avLst/>
            <a:gdLst/>
            <a:ahLst/>
            <a:cxnLst/>
            <a:rect r="r" b="b" t="t" l="l"/>
            <a:pathLst>
              <a:path h="7315656" w="12143661">
                <a:moveTo>
                  <a:pt x="0" y="0"/>
                </a:moveTo>
                <a:lnTo>
                  <a:pt x="12143661" y="0"/>
                </a:lnTo>
                <a:lnTo>
                  <a:pt x="12143661" y="7315656"/>
                </a:lnTo>
                <a:lnTo>
                  <a:pt x="0" y="7315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63864"/>
            <a:ext cx="15226271" cy="1035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69"/>
              </a:lnSpc>
            </a:pPr>
            <a:r>
              <a:rPr lang="en-US" sz="8601" spc="-172">
                <a:solidFill>
                  <a:srgbClr val="14110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Warehouse with SQL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384" y="2732903"/>
            <a:ext cx="18105616" cy="6967408"/>
          </a:xfrm>
          <a:custGeom>
            <a:avLst/>
            <a:gdLst/>
            <a:ahLst/>
            <a:cxnLst/>
            <a:rect r="r" b="b" t="t" l="l"/>
            <a:pathLst>
              <a:path h="6967408" w="18105616">
                <a:moveTo>
                  <a:pt x="0" y="0"/>
                </a:moveTo>
                <a:lnTo>
                  <a:pt x="18105616" y="0"/>
                </a:lnTo>
                <a:lnTo>
                  <a:pt x="18105616" y="6967408"/>
                </a:lnTo>
                <a:lnTo>
                  <a:pt x="0" y="6967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24" r="0" b="-2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8172" y="868225"/>
            <a:ext cx="17259300" cy="1035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69"/>
              </a:lnSpc>
            </a:pPr>
            <a:r>
              <a:rPr lang="en-US" sz="8601" spc="-172">
                <a:solidFill>
                  <a:srgbClr val="14110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Warehouse With PowerBI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8172" y="868225"/>
            <a:ext cx="17259300" cy="1035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69"/>
              </a:lnSpc>
            </a:pPr>
            <a:r>
              <a:rPr lang="en-US" sz="8601" spc="-172">
                <a:solidFill>
                  <a:srgbClr val="14110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Dax with PowerBI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570743" y="2335574"/>
            <a:ext cx="16253064" cy="2036997"/>
          </a:xfrm>
          <a:prstGeom prst="rect">
            <a:avLst/>
          </a:prstGeom>
          <a:gradFill rotWithShape="true">
            <a:gsLst>
              <a:gs pos="0">
                <a:srgbClr val="CDFFD8">
                  <a:alpha val="100000"/>
                </a:srgbClr>
              </a:gs>
              <a:gs pos="100000">
                <a:srgbClr val="94B9FF">
                  <a:alpha val="100000"/>
                </a:srgbClr>
              </a:gs>
            </a:gsLst>
            <a:lin ang="0"/>
          </a:gradFill>
        </p:spPr>
      </p:sp>
      <p:sp>
        <p:nvSpPr>
          <p:cNvPr name="TextBox 4" id="4"/>
          <p:cNvSpPr txBox="true"/>
          <p:nvPr/>
        </p:nvSpPr>
        <p:spPr>
          <a:xfrm rot="0">
            <a:off x="1852565" y="2305076"/>
            <a:ext cx="13147991" cy="2040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2"/>
              </a:lnSpc>
              <a:spcBef>
                <a:spcPct val="0"/>
              </a:spcBef>
            </a:pPr>
            <a:r>
              <a:rPr lang="en-US" b="true" sz="2901">
                <a:solidFill>
                  <a:srgbClr val="5D2C20"/>
                </a:solidFill>
                <a:latin typeface="DM Sans Bold"/>
                <a:ea typeface="DM Sans Bold"/>
                <a:cs typeface="DM Sans Bold"/>
                <a:sym typeface="DM Sans Bold"/>
              </a:rPr>
              <a:t>Total_Delayed_Orders </a:t>
            </a:r>
          </a:p>
          <a:p>
            <a:pPr algn="ctr">
              <a:lnSpc>
                <a:spcPts val="4062"/>
              </a:lnSpc>
              <a:spcBef>
                <a:spcPct val="0"/>
              </a:spcBef>
            </a:pPr>
            <a:r>
              <a:rPr lang="en-US" b="true" sz="2901">
                <a:solidFill>
                  <a:srgbClr val="14110F"/>
                </a:solidFill>
                <a:latin typeface="DM Sans Bold"/>
                <a:ea typeface="DM Sans Bold"/>
                <a:cs typeface="DM Sans Bold"/>
                <a:sym typeface="DM Sans Bold"/>
              </a:rPr>
              <a:t>CALCULATE(COUNTROWS( Orders_Fact ),Orders_Fact[delivered_dt] &gt; Orders_Fact[estimated_delivery_date])</a:t>
            </a:r>
          </a:p>
          <a:p>
            <a:pPr algn="ctr">
              <a:lnSpc>
                <a:spcPts val="4062"/>
              </a:lnSpc>
              <a:spcBef>
                <a:spcPct val="0"/>
              </a:spcBef>
            </a:pPr>
          </a:p>
        </p:txBody>
      </p:sp>
      <p:sp>
        <p:nvSpPr>
          <p:cNvPr name="AutoShape 5" id="5"/>
          <p:cNvSpPr/>
          <p:nvPr/>
        </p:nvSpPr>
        <p:spPr>
          <a:xfrm rot="0">
            <a:off x="570743" y="5189247"/>
            <a:ext cx="16253064" cy="2025894"/>
          </a:xfrm>
          <a:prstGeom prst="rect">
            <a:avLst/>
          </a:prstGeom>
          <a:gradFill rotWithShape="true">
            <a:gsLst>
              <a:gs pos="0">
                <a:srgbClr val="CDFFD8">
                  <a:alpha val="100000"/>
                </a:srgbClr>
              </a:gs>
              <a:gs pos="100000">
                <a:srgbClr val="94B9FF">
                  <a:alpha val="100000"/>
                </a:srgbClr>
              </a:gs>
            </a:gsLst>
            <a:lin ang="0"/>
          </a:gradFill>
        </p:spPr>
      </p:sp>
      <p:sp>
        <p:nvSpPr>
          <p:cNvPr name="AutoShape 6" id="6"/>
          <p:cNvSpPr/>
          <p:nvPr/>
        </p:nvSpPr>
        <p:spPr>
          <a:xfrm rot="0">
            <a:off x="570743" y="8045395"/>
            <a:ext cx="16253064" cy="2036997"/>
          </a:xfrm>
          <a:prstGeom prst="rect">
            <a:avLst/>
          </a:prstGeom>
          <a:gradFill rotWithShape="true">
            <a:gsLst>
              <a:gs pos="0">
                <a:srgbClr val="CDFFD8">
                  <a:alpha val="100000"/>
                </a:srgbClr>
              </a:gs>
              <a:gs pos="100000">
                <a:srgbClr val="94B9FF">
                  <a:alpha val="100000"/>
                </a:srgbClr>
              </a:gs>
            </a:gsLst>
            <a:lin ang="0"/>
          </a:gradFill>
        </p:spPr>
      </p:sp>
      <p:sp>
        <p:nvSpPr>
          <p:cNvPr name="TextBox 7" id="7"/>
          <p:cNvSpPr txBox="true"/>
          <p:nvPr/>
        </p:nvSpPr>
        <p:spPr>
          <a:xfrm rot="0">
            <a:off x="570743" y="5360325"/>
            <a:ext cx="16253064" cy="140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3"/>
              </a:lnSpc>
              <a:spcBef>
                <a:spcPct val="0"/>
              </a:spcBef>
            </a:pPr>
            <a:r>
              <a:rPr lang="en-US" b="true" sz="2695">
                <a:solidFill>
                  <a:srgbClr val="5D2C20"/>
                </a:solidFill>
                <a:latin typeface="DM Sans Bold"/>
                <a:ea typeface="DM Sans Bold"/>
                <a:cs typeface="DM Sans Bold"/>
                <a:sym typeface="DM Sans Bold"/>
              </a:rPr>
              <a:t>Total_Orders </a:t>
            </a:r>
            <a:r>
              <a:rPr lang="en-US" b="true" sz="269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CALCULATE(COUNT(Orders_Fact[Order_ID]),ALLEXCEPT(Date_Dim,Date_Dim[MonthName],Date_Dim[season],Date_Dim[DayName]))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8493608"/>
            <a:ext cx="16230600" cy="1525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b="true" sz="3095">
                <a:solidFill>
                  <a:srgbClr val="5D2C20"/>
                </a:solidFill>
                <a:latin typeface="DM Sans Bold"/>
                <a:ea typeface="DM Sans Bold"/>
                <a:cs typeface="DM Sans Bold"/>
                <a:sym typeface="DM Sans Bold"/>
              </a:rPr>
              <a:t>PurchaseFrequency </a:t>
            </a:r>
          </a:p>
          <a:p>
            <a:pPr algn="ctr">
              <a:lnSpc>
                <a:spcPts val="3913"/>
              </a:lnSpc>
              <a:spcBef>
                <a:spcPct val="0"/>
              </a:spcBef>
            </a:pPr>
            <a:r>
              <a:rPr lang="en-US" b="true" sz="279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DIVIDE(COUNTROWS(DISTINCT( Orders_Fact[Order_ID] ) ),COUNTROWS( DISTINCT( Orders_Fact[Customer_ID] ) ))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70743" y="2335574"/>
            <a:ext cx="16523778" cy="2561822"/>
          </a:xfrm>
          <a:prstGeom prst="rect">
            <a:avLst/>
          </a:prstGeom>
          <a:gradFill rotWithShape="true">
            <a:gsLst>
              <a:gs pos="0">
                <a:srgbClr val="CDFFD8">
                  <a:alpha val="100000"/>
                </a:srgbClr>
              </a:gs>
              <a:gs pos="100000">
                <a:srgbClr val="94B9FF">
                  <a:alpha val="100000"/>
                </a:srgbClr>
              </a:gs>
            </a:gsLst>
            <a:lin ang="0"/>
          </a:gradFill>
        </p:spPr>
      </p:sp>
      <p:sp>
        <p:nvSpPr>
          <p:cNvPr name="AutoShape 3" id="3"/>
          <p:cNvSpPr/>
          <p:nvPr/>
        </p:nvSpPr>
        <p:spPr>
          <a:xfrm rot="0">
            <a:off x="570743" y="5234760"/>
            <a:ext cx="16523778" cy="1747817"/>
          </a:xfrm>
          <a:prstGeom prst="rect">
            <a:avLst/>
          </a:prstGeom>
          <a:gradFill rotWithShape="true">
            <a:gsLst>
              <a:gs pos="0">
                <a:srgbClr val="CDFFD8">
                  <a:alpha val="100000"/>
                </a:srgbClr>
              </a:gs>
              <a:gs pos="100000">
                <a:srgbClr val="94B9FF">
                  <a:alpha val="100000"/>
                </a:srgbClr>
              </a:gs>
            </a:gsLst>
            <a:lin ang="0"/>
          </a:gradFill>
        </p:spPr>
      </p:sp>
      <p:sp>
        <p:nvSpPr>
          <p:cNvPr name="Freeform 4" id="4"/>
          <p:cNvSpPr/>
          <p:nvPr/>
        </p:nvSpPr>
        <p:spPr>
          <a:xfrm flipH="false" flipV="false" rot="0">
            <a:off x="570743" y="7315953"/>
            <a:ext cx="16523778" cy="2440885"/>
          </a:xfrm>
          <a:custGeom>
            <a:avLst/>
            <a:gdLst/>
            <a:ahLst/>
            <a:cxnLst/>
            <a:rect r="r" b="b" t="t" l="l"/>
            <a:pathLst>
              <a:path h="2440885" w="16523778">
                <a:moveTo>
                  <a:pt x="0" y="0"/>
                </a:moveTo>
                <a:lnTo>
                  <a:pt x="16523779" y="0"/>
                </a:lnTo>
                <a:lnTo>
                  <a:pt x="16523779" y="2440885"/>
                </a:lnTo>
                <a:lnTo>
                  <a:pt x="0" y="2440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28" t="-129" r="0" b="-12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8172" y="868225"/>
            <a:ext cx="17259300" cy="1035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69"/>
              </a:lnSpc>
            </a:pPr>
            <a:r>
              <a:rPr lang="en-US" sz="8601" spc="-172">
                <a:solidFill>
                  <a:srgbClr val="14110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Power Query with PowerBI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8172" y="2719367"/>
            <a:ext cx="16253064" cy="1967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3"/>
              </a:lnSpc>
              <a:spcBef>
                <a:spcPct val="0"/>
              </a:spcBef>
            </a:pPr>
            <a:r>
              <a:rPr lang="en-US" b="true" sz="279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= Table.AddColumn(#"Filtered Rows", "Case", each if [delivered_dt] = null or [estimated_delivery_date] = null then "Unknown"</a:t>
            </a:r>
          </a:p>
          <a:p>
            <a:pPr algn="ctr">
              <a:lnSpc>
                <a:spcPts val="3913"/>
              </a:lnSpc>
              <a:spcBef>
                <a:spcPct val="0"/>
              </a:spcBef>
            </a:pPr>
            <a:r>
              <a:rPr lang="en-US" b="true" sz="279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else if [delivered_dt] &gt; [estimated_delivery_date] then "Late"</a:t>
            </a:r>
          </a:p>
          <a:p>
            <a:pPr algn="ctr">
              <a:lnSpc>
                <a:spcPts val="3913"/>
              </a:lnSpc>
              <a:spcBef>
                <a:spcPct val="0"/>
              </a:spcBef>
            </a:pPr>
            <a:r>
              <a:rPr lang="en-US" b="true" sz="279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else "On Time")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5573943"/>
            <a:ext cx="16253064" cy="1012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3"/>
              </a:lnSpc>
              <a:spcBef>
                <a:spcPct val="0"/>
              </a:spcBef>
            </a:pPr>
            <a:r>
              <a:rPr lang="en-US" b="true" sz="289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= Table.Group(dbo_FeedbackDIM, {"feedback_score"}, {{"Count", each Table.RowCount(_), Int64.Type}})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46183" y="1340787"/>
            <a:ext cx="14439384" cy="745344"/>
          </a:xfrm>
          <a:prstGeom prst="rect">
            <a:avLst/>
          </a:prstGeom>
          <a:solidFill>
            <a:srgbClr val="CB754B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679257" y="2219481"/>
            <a:ext cx="14946282" cy="8067519"/>
          </a:xfrm>
          <a:custGeom>
            <a:avLst/>
            <a:gdLst/>
            <a:ahLst/>
            <a:cxnLst/>
            <a:rect r="r" b="b" t="t" l="l"/>
            <a:pathLst>
              <a:path h="8067519" w="14946282">
                <a:moveTo>
                  <a:pt x="0" y="0"/>
                </a:moveTo>
                <a:lnTo>
                  <a:pt x="14946282" y="0"/>
                </a:lnTo>
                <a:lnTo>
                  <a:pt x="14946282" y="8067519"/>
                </a:lnTo>
                <a:lnTo>
                  <a:pt x="0" y="8067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99" r="0" b="-159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6183" y="423663"/>
            <a:ext cx="15055313" cy="915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26"/>
              </a:lnSpc>
            </a:pPr>
            <a:r>
              <a:rPr lang="en-US" sz="7530" spc="-150">
                <a:solidFill>
                  <a:srgbClr val="14110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Warehouse With PowerBI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13696" y="1399496"/>
            <a:ext cx="12220468" cy="55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9"/>
              </a:lnSpc>
            </a:pPr>
            <a:r>
              <a:rPr lang="en-US" sz="314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When is the peak season, month, day and hour  of our ecommerce ?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46183" y="1340787"/>
            <a:ext cx="14439384" cy="745344"/>
          </a:xfrm>
          <a:prstGeom prst="rect">
            <a:avLst/>
          </a:prstGeom>
          <a:solidFill>
            <a:srgbClr val="CB754B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589699" y="2178394"/>
            <a:ext cx="14556824" cy="8108606"/>
          </a:xfrm>
          <a:custGeom>
            <a:avLst/>
            <a:gdLst/>
            <a:ahLst/>
            <a:cxnLst/>
            <a:rect r="r" b="b" t="t" l="l"/>
            <a:pathLst>
              <a:path h="8108606" w="14556824">
                <a:moveTo>
                  <a:pt x="0" y="0"/>
                </a:moveTo>
                <a:lnTo>
                  <a:pt x="14556823" y="0"/>
                </a:lnTo>
                <a:lnTo>
                  <a:pt x="14556823" y="8108606"/>
                </a:lnTo>
                <a:lnTo>
                  <a:pt x="0" y="8108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6183" y="423663"/>
            <a:ext cx="15943459" cy="915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26"/>
              </a:lnSpc>
            </a:pPr>
            <a:r>
              <a:rPr lang="en-US" sz="7530" spc="-150">
                <a:solidFill>
                  <a:srgbClr val="14110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Warehouse With PowerBI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3691" y="1401178"/>
            <a:ext cx="12129109" cy="108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6"/>
              </a:lnSpc>
            </a:pPr>
            <a:r>
              <a:rPr lang="en-US" sz="3126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What is the preferred way to pay in the ecommerce?</a:t>
            </a:r>
          </a:p>
          <a:p>
            <a:pPr algn="l">
              <a:lnSpc>
                <a:spcPts val="4376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22140" y="2356366"/>
            <a:ext cx="12557645" cy="805551"/>
          </a:xfrm>
          <a:prstGeom prst="rect">
            <a:avLst/>
          </a:prstGeom>
          <a:solidFill>
            <a:srgbClr val="CB754B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602992" y="780100"/>
            <a:ext cx="17548953" cy="1046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93"/>
              </a:lnSpc>
            </a:pPr>
            <a:r>
              <a:rPr lang="en-US" sz="8629" spc="-172">
                <a:solidFill>
                  <a:srgbClr val="14110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Warehouse With PowerBI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9494" y="2483636"/>
            <a:ext cx="16479806" cy="107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3"/>
              </a:lnSpc>
            </a:pPr>
            <a:r>
              <a:rPr lang="en-US" sz="3102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What is the average spending time for user for our ecommerce?</a:t>
            </a:r>
          </a:p>
          <a:p>
            <a:pPr algn="l">
              <a:lnSpc>
                <a:spcPts val="4343"/>
              </a:lnSpc>
            </a:pPr>
          </a:p>
        </p:txBody>
      </p:sp>
      <p:sp>
        <p:nvSpPr>
          <p:cNvPr name="AutoShape 5" id="5"/>
          <p:cNvSpPr/>
          <p:nvPr/>
        </p:nvSpPr>
        <p:spPr>
          <a:xfrm rot="0">
            <a:off x="722140" y="3577043"/>
            <a:ext cx="11622449" cy="756331"/>
          </a:xfrm>
          <a:prstGeom prst="rect">
            <a:avLst/>
          </a:prstGeom>
          <a:solidFill>
            <a:srgbClr val="CB754B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789019" y="3099822"/>
            <a:ext cx="11291179" cy="161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3"/>
              </a:lnSpc>
            </a:pPr>
          </a:p>
          <a:p>
            <a:pPr algn="l">
              <a:lnSpc>
                <a:spcPts val="4333"/>
              </a:lnSpc>
            </a:pPr>
            <a:r>
              <a:rPr lang="en-US" sz="309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What is the frequency of purchase on each state?</a:t>
            </a:r>
          </a:p>
          <a:p>
            <a:pPr algn="l">
              <a:lnSpc>
                <a:spcPts val="4333"/>
              </a:lnSpc>
            </a:pPr>
          </a:p>
        </p:txBody>
      </p:sp>
      <p:sp>
        <p:nvSpPr>
          <p:cNvPr name="AutoShape 7" id="7"/>
          <p:cNvSpPr/>
          <p:nvPr/>
        </p:nvSpPr>
        <p:spPr>
          <a:xfrm rot="0">
            <a:off x="722140" y="4706374"/>
            <a:ext cx="11622449" cy="1430286"/>
          </a:xfrm>
          <a:prstGeom prst="rect">
            <a:avLst/>
          </a:prstGeom>
          <a:solidFill>
            <a:srgbClr val="CB754B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789019" y="4366557"/>
            <a:ext cx="11098723" cy="2052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0"/>
              </a:lnSpc>
            </a:pPr>
          </a:p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How many late delivered order in our ecommerce? Are late order affecting the customer satisfaction?</a:t>
            </a:r>
          </a:p>
          <a:p>
            <a:pPr algn="l">
              <a:lnSpc>
                <a:spcPts val="4339"/>
              </a:lnSpc>
            </a:pPr>
          </a:p>
        </p:txBody>
      </p:sp>
      <p:sp>
        <p:nvSpPr>
          <p:cNvPr name="AutoShape 9" id="9"/>
          <p:cNvSpPr/>
          <p:nvPr/>
        </p:nvSpPr>
        <p:spPr>
          <a:xfrm rot="0">
            <a:off x="722140" y="6399560"/>
            <a:ext cx="11622449" cy="1160046"/>
          </a:xfrm>
          <a:prstGeom prst="rect">
            <a:avLst/>
          </a:prstGeom>
          <a:solidFill>
            <a:srgbClr val="CB754B"/>
          </a:solidFill>
        </p:spPr>
      </p:sp>
      <p:sp>
        <p:nvSpPr>
          <p:cNvPr name="TextBox 10" id="10"/>
          <p:cNvSpPr txBox="true"/>
          <p:nvPr/>
        </p:nvSpPr>
        <p:spPr>
          <a:xfrm rot="0">
            <a:off x="789019" y="5880330"/>
            <a:ext cx="11291179" cy="2132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7"/>
              </a:lnSpc>
            </a:pPr>
          </a:p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How long are the delay for delivery / shipping process in each state?</a:t>
            </a:r>
          </a:p>
          <a:p>
            <a:pPr algn="l">
              <a:lnSpc>
                <a:spcPts val="4339"/>
              </a:lnSpc>
            </a:pPr>
          </a:p>
        </p:txBody>
      </p:sp>
      <p:sp>
        <p:nvSpPr>
          <p:cNvPr name="AutoShape 11" id="11"/>
          <p:cNvSpPr/>
          <p:nvPr/>
        </p:nvSpPr>
        <p:spPr>
          <a:xfrm rot="0">
            <a:off x="722140" y="7872911"/>
            <a:ext cx="11622449" cy="756331"/>
          </a:xfrm>
          <a:prstGeom prst="rect">
            <a:avLst/>
          </a:prstGeom>
          <a:solidFill>
            <a:srgbClr val="CB754B"/>
          </a:solidFill>
        </p:spPr>
      </p:sp>
      <p:sp>
        <p:nvSpPr>
          <p:cNvPr name="TextBox 12" id="12"/>
          <p:cNvSpPr txBox="true"/>
          <p:nvPr/>
        </p:nvSpPr>
        <p:spPr>
          <a:xfrm rot="0">
            <a:off x="789019" y="7948178"/>
            <a:ext cx="11488692" cy="539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9"/>
              </a:lnSpc>
            </a:pPr>
            <a:r>
              <a:rPr lang="en-US" sz="314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What is the total number of orders ?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1436" y="510437"/>
            <a:ext cx="16725218" cy="9277269"/>
          </a:xfrm>
          <a:custGeom>
            <a:avLst/>
            <a:gdLst/>
            <a:ahLst/>
            <a:cxnLst/>
            <a:rect r="r" b="b" t="t" l="l"/>
            <a:pathLst>
              <a:path h="9277269" w="16725218">
                <a:moveTo>
                  <a:pt x="0" y="0"/>
                </a:moveTo>
                <a:lnTo>
                  <a:pt x="16725218" y="0"/>
                </a:lnTo>
                <a:lnTo>
                  <a:pt x="16725218" y="9277269"/>
                </a:lnTo>
                <a:lnTo>
                  <a:pt x="0" y="9277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951206"/>
            <a:ext cx="7256748" cy="204537"/>
          </a:xfrm>
          <a:prstGeom prst="rect">
            <a:avLst/>
          </a:prstGeom>
          <a:solidFill>
            <a:srgbClr val="E54F2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2002333"/>
            <a:ext cx="9741783" cy="104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0"/>
              </a:lnSpc>
            </a:pPr>
            <a:r>
              <a:rPr lang="en-US" sz="8671" spc="-173">
                <a:solidFill>
                  <a:srgbClr val="14110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Recommendation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677041" y="3628182"/>
            <a:ext cx="4046298" cy="5630118"/>
          </a:xfrm>
          <a:prstGeom prst="rect">
            <a:avLst/>
          </a:prstGeom>
          <a:gradFill rotWithShape="true">
            <a:gsLst>
              <a:gs pos="0">
                <a:srgbClr val="CDFFD8">
                  <a:alpha val="100000"/>
                </a:srgbClr>
              </a:gs>
              <a:gs pos="100000">
                <a:srgbClr val="94B9FF">
                  <a:alpha val="100000"/>
                </a:srgbClr>
              </a:gs>
            </a:gsLst>
            <a:lin ang="0"/>
          </a:gradFill>
        </p:spPr>
      </p:sp>
      <p:sp>
        <p:nvSpPr>
          <p:cNvPr name="AutoShape 5" id="5"/>
          <p:cNvSpPr/>
          <p:nvPr/>
        </p:nvSpPr>
        <p:spPr>
          <a:xfrm rot="0">
            <a:off x="9134234" y="3628182"/>
            <a:ext cx="4032920" cy="5630118"/>
          </a:xfrm>
          <a:prstGeom prst="rect">
            <a:avLst/>
          </a:prstGeom>
          <a:gradFill rotWithShape="true">
            <a:gsLst>
              <a:gs pos="0">
                <a:srgbClr val="CDFFD8">
                  <a:alpha val="100000"/>
                </a:srgbClr>
              </a:gs>
              <a:gs pos="100000">
                <a:srgbClr val="94B9FF">
                  <a:alpha val="100000"/>
                </a:srgbClr>
              </a:gs>
            </a:gsLst>
            <a:lin ang="0"/>
          </a:gradFill>
        </p:spPr>
      </p:sp>
      <p:sp>
        <p:nvSpPr>
          <p:cNvPr name="AutoShape 6" id="6"/>
          <p:cNvSpPr/>
          <p:nvPr/>
        </p:nvSpPr>
        <p:spPr>
          <a:xfrm rot="0">
            <a:off x="4912831" y="3628182"/>
            <a:ext cx="4032920" cy="5630118"/>
          </a:xfrm>
          <a:prstGeom prst="rect">
            <a:avLst/>
          </a:prstGeom>
          <a:gradFill rotWithShape="true">
            <a:gsLst>
              <a:gs pos="0">
                <a:srgbClr val="CDFFD8">
                  <a:alpha val="100000"/>
                </a:srgbClr>
              </a:gs>
              <a:gs pos="100000">
                <a:srgbClr val="94B9FF">
                  <a:alpha val="100000"/>
                </a:srgbClr>
              </a:gs>
            </a:gsLst>
            <a:lin ang="0"/>
          </a:gradFill>
        </p:spPr>
      </p:sp>
      <p:sp>
        <p:nvSpPr>
          <p:cNvPr name="AutoShape 7" id="7"/>
          <p:cNvSpPr/>
          <p:nvPr/>
        </p:nvSpPr>
        <p:spPr>
          <a:xfrm rot="0">
            <a:off x="13431493" y="3628182"/>
            <a:ext cx="4046298" cy="5630118"/>
          </a:xfrm>
          <a:prstGeom prst="rect">
            <a:avLst/>
          </a:prstGeom>
          <a:gradFill rotWithShape="true">
            <a:gsLst>
              <a:gs pos="0">
                <a:srgbClr val="CDFFD8">
                  <a:alpha val="100000"/>
                </a:srgbClr>
              </a:gs>
              <a:gs pos="100000">
                <a:srgbClr val="94B9FF">
                  <a:alpha val="100000"/>
                </a:srgbClr>
              </a:gs>
            </a:gsLst>
            <a:lin ang="0"/>
          </a:gradFill>
        </p:spPr>
      </p:sp>
      <p:sp>
        <p:nvSpPr>
          <p:cNvPr name="TextBox 8" id="8"/>
          <p:cNvSpPr txBox="true"/>
          <p:nvPr/>
        </p:nvSpPr>
        <p:spPr>
          <a:xfrm rot="0">
            <a:off x="573658" y="4036053"/>
            <a:ext cx="4235406" cy="449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4"/>
              </a:lnSpc>
            </a:pPr>
            <a:r>
              <a:rPr lang="en-US" sz="3800" spc="-76">
                <a:solidFill>
                  <a:srgbClr val="E54F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Peak Times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7041" y="4913599"/>
            <a:ext cx="3998878" cy="3762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7"/>
              </a:lnSpc>
            </a:pPr>
            <a:r>
              <a:rPr lang="en-US" sz="2633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1- </a:t>
            </a:r>
            <a:r>
              <a:rPr lang="en-US" sz="2633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Increase inventory and staffing</a:t>
            </a:r>
          </a:p>
          <a:p>
            <a:pPr algn="ctr">
              <a:lnSpc>
                <a:spcPts val="3967"/>
              </a:lnSpc>
            </a:pPr>
            <a:r>
              <a:rPr lang="en-US" sz="2833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2- Offer exclusive deals or discounts</a:t>
            </a:r>
          </a:p>
          <a:p>
            <a:pPr algn="ctr">
              <a:lnSpc>
                <a:spcPts val="3687"/>
              </a:lnSpc>
            </a:pPr>
            <a:r>
              <a:rPr lang="en-US" sz="2633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3- Optimize user engagement</a:t>
            </a:r>
          </a:p>
          <a:p>
            <a:pPr algn="ctr">
              <a:lnSpc>
                <a:spcPts val="3687"/>
              </a:lnSpc>
            </a:pPr>
            <a:r>
              <a:rPr lang="en-US" sz="2633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4- Optimize app performance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75919" y="4185481"/>
            <a:ext cx="4221403" cy="449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4"/>
              </a:lnSpc>
            </a:pPr>
            <a:r>
              <a:rPr lang="en-US" sz="3800" spc="-76">
                <a:solidFill>
                  <a:srgbClr val="E54F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Payments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16606" y="5159524"/>
            <a:ext cx="4032920" cy="345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1- Focus marketing efforts on preferred payment methods</a:t>
            </a:r>
          </a:p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2- Expand options for less-used payment methods</a:t>
            </a:r>
          </a:p>
          <a:p>
            <a:pPr algn="ctr">
              <a:lnSpc>
                <a:spcPts val="391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955517" y="4245603"/>
            <a:ext cx="4221403" cy="449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3"/>
              </a:lnSpc>
            </a:pPr>
            <a:r>
              <a:rPr lang="en-US" sz="3799" spc="-75">
                <a:solidFill>
                  <a:srgbClr val="E54F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Installments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5309870"/>
            <a:ext cx="4032920" cy="345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14110F"/>
                </a:solidFill>
                <a:latin typeface="DM Sans Bold"/>
                <a:ea typeface="DM Sans Bold"/>
                <a:cs typeface="DM Sans Bold"/>
                <a:sym typeface="DM Sans Bold"/>
              </a:rPr>
              <a:t>1- Offer flexible installment plans with more choices for different customers </a:t>
            </a:r>
          </a:p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14110F"/>
                </a:solidFill>
                <a:latin typeface="DM Sans Bold"/>
                <a:ea typeface="DM Sans Bold"/>
                <a:cs typeface="DM Sans Bold"/>
                <a:sym typeface="DM Sans Bold"/>
              </a:rPr>
              <a:t>2- Highlight installment plans prominently on the product page.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62404" y="4036053"/>
            <a:ext cx="4235406" cy="868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4"/>
              </a:lnSpc>
            </a:pPr>
            <a:r>
              <a:rPr lang="en-US" sz="3800" spc="-76">
                <a:solidFill>
                  <a:srgbClr val="E54F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 Spending Time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31493" y="5159524"/>
            <a:ext cx="4066317" cy="394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14110F"/>
                </a:solidFill>
                <a:latin typeface="DM Sans Bold"/>
                <a:ea typeface="DM Sans Bold"/>
                <a:cs typeface="DM Sans Bold"/>
                <a:sym typeface="DM Sans Bold"/>
              </a:rPr>
              <a:t>1- Improve user experience by simplifying navigation and checkout processes</a:t>
            </a:r>
          </a:p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14110F"/>
                </a:solidFill>
                <a:latin typeface="DM Sans Bold"/>
                <a:ea typeface="DM Sans Bold"/>
                <a:cs typeface="DM Sans Bold"/>
                <a:sym typeface="DM Sans Bold"/>
              </a:rPr>
              <a:t>2- Introduce personalized product recommendations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951206"/>
            <a:ext cx="7256748" cy="204537"/>
          </a:xfrm>
          <a:prstGeom prst="rect">
            <a:avLst/>
          </a:prstGeom>
          <a:solidFill>
            <a:srgbClr val="E54F2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2002333"/>
            <a:ext cx="9741783" cy="104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0"/>
              </a:lnSpc>
            </a:pPr>
            <a:r>
              <a:rPr lang="en-US" sz="8671" spc="-173">
                <a:solidFill>
                  <a:srgbClr val="14110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Recommendation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677041" y="3628182"/>
            <a:ext cx="4046298" cy="5630118"/>
          </a:xfrm>
          <a:prstGeom prst="rect">
            <a:avLst/>
          </a:prstGeom>
          <a:gradFill rotWithShape="true">
            <a:gsLst>
              <a:gs pos="0">
                <a:srgbClr val="CDFFD8">
                  <a:alpha val="100000"/>
                </a:srgbClr>
              </a:gs>
              <a:gs pos="100000">
                <a:srgbClr val="94B9FF">
                  <a:alpha val="100000"/>
                </a:srgbClr>
              </a:gs>
            </a:gsLst>
            <a:lin ang="0"/>
          </a:gradFill>
        </p:spPr>
      </p:sp>
      <p:sp>
        <p:nvSpPr>
          <p:cNvPr name="AutoShape 5" id="5"/>
          <p:cNvSpPr/>
          <p:nvPr/>
        </p:nvSpPr>
        <p:spPr>
          <a:xfrm rot="0">
            <a:off x="9134234" y="3628182"/>
            <a:ext cx="4032920" cy="5630118"/>
          </a:xfrm>
          <a:prstGeom prst="rect">
            <a:avLst/>
          </a:prstGeom>
          <a:gradFill rotWithShape="true">
            <a:gsLst>
              <a:gs pos="0">
                <a:srgbClr val="CDFFD8">
                  <a:alpha val="100000"/>
                </a:srgbClr>
              </a:gs>
              <a:gs pos="100000">
                <a:srgbClr val="94B9FF">
                  <a:alpha val="100000"/>
                </a:srgbClr>
              </a:gs>
            </a:gsLst>
            <a:lin ang="0"/>
          </a:gradFill>
        </p:spPr>
      </p:sp>
      <p:sp>
        <p:nvSpPr>
          <p:cNvPr name="AutoShape 6" id="6"/>
          <p:cNvSpPr/>
          <p:nvPr/>
        </p:nvSpPr>
        <p:spPr>
          <a:xfrm rot="0">
            <a:off x="4912831" y="3628182"/>
            <a:ext cx="4032920" cy="5630118"/>
          </a:xfrm>
          <a:prstGeom prst="rect">
            <a:avLst/>
          </a:prstGeom>
          <a:gradFill rotWithShape="true">
            <a:gsLst>
              <a:gs pos="0">
                <a:srgbClr val="CDFFD8">
                  <a:alpha val="100000"/>
                </a:srgbClr>
              </a:gs>
              <a:gs pos="100000">
                <a:srgbClr val="94B9FF">
                  <a:alpha val="100000"/>
                </a:srgbClr>
              </a:gs>
            </a:gsLst>
            <a:lin ang="0"/>
          </a:gradFill>
        </p:spPr>
      </p:sp>
      <p:sp>
        <p:nvSpPr>
          <p:cNvPr name="AutoShape 7" id="7"/>
          <p:cNvSpPr/>
          <p:nvPr/>
        </p:nvSpPr>
        <p:spPr>
          <a:xfrm rot="0">
            <a:off x="13431493" y="3628182"/>
            <a:ext cx="4046298" cy="5630118"/>
          </a:xfrm>
          <a:prstGeom prst="rect">
            <a:avLst/>
          </a:prstGeom>
          <a:gradFill rotWithShape="true">
            <a:gsLst>
              <a:gs pos="0">
                <a:srgbClr val="CDFFD8">
                  <a:alpha val="100000"/>
                </a:srgbClr>
              </a:gs>
              <a:gs pos="100000">
                <a:srgbClr val="94B9FF">
                  <a:alpha val="100000"/>
                </a:srgbClr>
              </a:gs>
            </a:gsLst>
            <a:lin ang="0"/>
          </a:gradFill>
        </p:spPr>
      </p:sp>
      <p:sp>
        <p:nvSpPr>
          <p:cNvPr name="TextBox 8" id="8"/>
          <p:cNvSpPr txBox="true"/>
          <p:nvPr/>
        </p:nvSpPr>
        <p:spPr>
          <a:xfrm rot="0">
            <a:off x="440513" y="3920178"/>
            <a:ext cx="4235406" cy="868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4"/>
              </a:lnSpc>
            </a:pPr>
            <a:r>
              <a:rPr lang="en-US" sz="3800" spc="-76">
                <a:solidFill>
                  <a:srgbClr val="E54F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Purchase Frequency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0751" y="4797113"/>
            <a:ext cx="3998878" cy="4350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7"/>
              </a:lnSpc>
            </a:pPr>
            <a:r>
              <a:rPr lang="en-US" sz="2733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1- Target marketing efforts &amp; Promotions</a:t>
            </a:r>
          </a:p>
          <a:p>
            <a:pPr algn="ctr">
              <a:lnSpc>
                <a:spcPts val="3827"/>
              </a:lnSpc>
            </a:pPr>
            <a:r>
              <a:rPr lang="en-US" sz="2733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2- Offer Loyalty Rewards</a:t>
            </a:r>
          </a:p>
          <a:p>
            <a:pPr algn="ctr">
              <a:lnSpc>
                <a:spcPts val="3827"/>
              </a:lnSpc>
            </a:pPr>
            <a:r>
              <a:rPr lang="en-US" sz="2733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3- Create Subscription Service &amp; Send E-mails</a:t>
            </a:r>
          </a:p>
          <a:p>
            <a:pPr algn="ctr">
              <a:lnSpc>
                <a:spcPts val="3827"/>
              </a:lnSpc>
            </a:pPr>
            <a:r>
              <a:rPr lang="en-US" sz="2733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4- Know your Customers</a:t>
            </a:r>
          </a:p>
          <a:p>
            <a:pPr algn="ctr">
              <a:lnSpc>
                <a:spcPts val="382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675919" y="3975931"/>
            <a:ext cx="4221403" cy="868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4"/>
              </a:lnSpc>
            </a:pPr>
            <a:r>
              <a:rPr lang="en-US" sz="3800" spc="-76">
                <a:solidFill>
                  <a:srgbClr val="E54F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Late Delivered Orders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64402" y="5488519"/>
            <a:ext cx="4032920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1- Implement penalties or incentives for late deliveries</a:t>
            </a:r>
          </a:p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2- Communicate with customers offer compensation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55517" y="4036053"/>
            <a:ext cx="4221403" cy="868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3"/>
              </a:lnSpc>
            </a:pPr>
            <a:r>
              <a:rPr lang="en-US" sz="3799" spc="-75">
                <a:solidFill>
                  <a:srgbClr val="E54F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Heavy Traffic Logistic Routes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5805170"/>
            <a:ext cx="4032920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14110F"/>
                </a:solidFill>
                <a:latin typeface="DM Sans Bold"/>
                <a:ea typeface="DM Sans Bold"/>
                <a:cs typeface="DM Sans Bold"/>
                <a:sym typeface="DM Sans Bold"/>
              </a:rPr>
              <a:t>1- Re-evaluate logistics routes</a:t>
            </a:r>
          </a:p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14110F"/>
                </a:solidFill>
                <a:latin typeface="DM Sans Bold"/>
                <a:ea typeface="DM Sans Bold"/>
                <a:cs typeface="DM Sans Bold"/>
                <a:sym typeface="DM Sans Bold"/>
              </a:rPr>
              <a:t>2- Partner with local couriers </a:t>
            </a:r>
          </a:p>
          <a:p>
            <a:pPr algn="ctr">
              <a:lnSpc>
                <a:spcPts val="39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3262404" y="4036053"/>
            <a:ext cx="4235406" cy="868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4"/>
              </a:lnSpc>
            </a:pPr>
            <a:r>
              <a:rPr lang="en-US" sz="3800" spc="-76">
                <a:solidFill>
                  <a:srgbClr val="E54F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Customer Satisfaction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31493" y="5654824"/>
            <a:ext cx="4066317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14110F"/>
                </a:solidFill>
                <a:latin typeface="DM Sans Bold"/>
                <a:ea typeface="DM Sans Bold"/>
                <a:cs typeface="DM Sans Bold"/>
                <a:sym typeface="DM Sans Bold"/>
              </a:rPr>
              <a:t>1- communicate with customers about delivery delays</a:t>
            </a:r>
          </a:p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14110F"/>
                </a:solidFill>
                <a:latin typeface="DM Sans Bold"/>
                <a:ea typeface="DM Sans Bold"/>
                <a:cs typeface="DM Sans Bold"/>
                <a:sym typeface="DM Sans Bold"/>
              </a:rPr>
              <a:t>2-Track feedback from customers experiencing delays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1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2292" y="-2032857"/>
            <a:ext cx="19272585" cy="5887791"/>
            <a:chOff x="0" y="0"/>
            <a:chExt cx="25696780" cy="785038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27000"/>
            </a:blip>
            <a:srcRect l="0" t="27087" r="0" b="27087"/>
            <a:stretch>
              <a:fillRect/>
            </a:stretch>
          </p:blipFill>
          <p:spPr>
            <a:xfrm flipH="false" flipV="false">
              <a:off x="0" y="0"/>
              <a:ext cx="25696780" cy="7850388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64758" y="5717907"/>
            <a:ext cx="1881725" cy="1881718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166" t="0" r="-316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447459" y="5717907"/>
            <a:ext cx="1881725" cy="1881718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5999">
              <a:off x="-3056" y="-3056"/>
              <a:ext cx="6356111" cy="6356086"/>
            </a:xfrm>
            <a:custGeom>
              <a:avLst/>
              <a:gdLst/>
              <a:ahLst/>
              <a:cxnLst/>
              <a:rect r="r" b="b" t="t" l="l"/>
              <a:pathLst>
                <a:path h="6356086" w="6356111">
                  <a:moveTo>
                    <a:pt x="6353051" y="3172540"/>
                  </a:moveTo>
                  <a:cubicBezTo>
                    <a:pt x="6356112" y="4925963"/>
                    <a:pt x="4937071" y="6349966"/>
                    <a:pt x="3183597" y="6353026"/>
                  </a:cubicBezTo>
                  <a:cubicBezTo>
                    <a:pt x="1430098" y="6356086"/>
                    <a:pt x="6121" y="4937046"/>
                    <a:pt x="3061" y="3183623"/>
                  </a:cubicBezTo>
                  <a:cubicBezTo>
                    <a:pt x="0" y="1430111"/>
                    <a:pt x="1419016" y="6121"/>
                    <a:pt x="3172515" y="3061"/>
                  </a:cubicBezTo>
                  <a:cubicBezTo>
                    <a:pt x="4926014" y="0"/>
                    <a:pt x="6349991" y="1419028"/>
                    <a:pt x="6353051" y="3172540"/>
                  </a:cubicBezTo>
                  <a:close/>
                </a:path>
              </a:pathLst>
            </a:custGeom>
            <a:blipFill>
              <a:blip r:embed="rId4"/>
              <a:stretch>
                <a:fillRect l="-30793" t="-70770" r="-30860" b="-11661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195841" y="5717907"/>
            <a:ext cx="1881725" cy="1881718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2157741" y="5717907"/>
            <a:ext cx="1881725" cy="1881718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4987050" y="5717907"/>
            <a:ext cx="1881725" cy="1881718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9312075" y="5717907"/>
            <a:ext cx="1881725" cy="1881718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3775159" y="5717907"/>
            <a:ext cx="1881725" cy="1881718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9333041" y="5717907"/>
            <a:ext cx="1881725" cy="1881718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-50094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3775159" y="5717907"/>
            <a:ext cx="1881725" cy="1881718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987050" y="5717907"/>
            <a:ext cx="1881725" cy="1881718"/>
            <a:chOff x="0" y="0"/>
            <a:chExt cx="6350000" cy="63499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9349" t="0" r="-9349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190949" y="5717907"/>
            <a:ext cx="1881725" cy="1881718"/>
            <a:chOff x="0" y="0"/>
            <a:chExt cx="6350000" cy="63499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636989" y="2333788"/>
            <a:ext cx="10370927" cy="1521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75"/>
              </a:lnSpc>
            </a:pPr>
            <a:r>
              <a:rPr lang="en-US" sz="12586" spc="-251">
                <a:solidFill>
                  <a:srgbClr val="6F53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Our Team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99455" y="8095342"/>
            <a:ext cx="2711499" cy="778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8"/>
              </a:lnSpc>
              <a:spcBef>
                <a:spcPct val="0"/>
              </a:spcBef>
            </a:pPr>
            <a:r>
              <a:rPr lang="en-US" b="true" sz="2969" spc="252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Abdallah Bassem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110953" y="8095342"/>
            <a:ext cx="2711499" cy="778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8"/>
              </a:lnSpc>
              <a:spcBef>
                <a:spcPct val="0"/>
              </a:spcBef>
            </a:pPr>
            <a:r>
              <a:rPr lang="en-US" b="true" sz="2969" spc="252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Asmaa Mohamed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776062" y="8095342"/>
            <a:ext cx="2711499" cy="778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8"/>
              </a:lnSpc>
              <a:spcBef>
                <a:spcPct val="0"/>
              </a:spcBef>
            </a:pPr>
            <a:r>
              <a:rPr lang="en-US" b="true" sz="2969" spc="252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Mohamed Mahfouz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668536" y="8095342"/>
            <a:ext cx="2711499" cy="778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8"/>
              </a:lnSpc>
              <a:spcBef>
                <a:spcPct val="0"/>
              </a:spcBef>
            </a:pPr>
            <a:r>
              <a:rPr lang="en-US" b="true" sz="2969" spc="252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Mohamed Saad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897188" y="8095342"/>
            <a:ext cx="2711499" cy="778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8"/>
              </a:lnSpc>
              <a:spcBef>
                <a:spcPct val="0"/>
              </a:spcBef>
            </a:pPr>
            <a:r>
              <a:rPr lang="en-US" b="true" sz="2969" spc="252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Hagar        El-bayuomy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004071" y="8095342"/>
            <a:ext cx="2711499" cy="778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8"/>
              </a:lnSpc>
              <a:spcBef>
                <a:spcPct val="0"/>
              </a:spcBef>
            </a:pPr>
            <a:r>
              <a:rPr lang="en-US" b="true" sz="2969" spc="252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Eman Mustafa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66C4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57286" y="1414454"/>
            <a:ext cx="13973428" cy="7458092"/>
            <a:chOff x="0" y="0"/>
            <a:chExt cx="18631238" cy="994412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8631238" cy="9944123"/>
              <a:chOff x="0" y="0"/>
              <a:chExt cx="4726814" cy="252286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726814" cy="2522861"/>
              </a:xfrm>
              <a:custGeom>
                <a:avLst/>
                <a:gdLst/>
                <a:ahLst/>
                <a:cxnLst/>
                <a:rect r="r" b="b" t="t" l="l"/>
                <a:pathLst>
                  <a:path h="2522861" w="4726814">
                    <a:moveTo>
                      <a:pt x="4602354" y="2522861"/>
                    </a:moveTo>
                    <a:lnTo>
                      <a:pt x="124460" y="2522861"/>
                    </a:lnTo>
                    <a:cubicBezTo>
                      <a:pt x="55880" y="2522861"/>
                      <a:pt x="0" y="2466981"/>
                      <a:pt x="0" y="239840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602354" y="0"/>
                    </a:lnTo>
                    <a:cubicBezTo>
                      <a:pt x="4670934" y="0"/>
                      <a:pt x="4726814" y="55880"/>
                      <a:pt x="4726814" y="124460"/>
                    </a:cubicBezTo>
                    <a:lnTo>
                      <a:pt x="4726814" y="2398401"/>
                    </a:lnTo>
                    <a:cubicBezTo>
                      <a:pt x="4726814" y="2466981"/>
                      <a:pt x="4670934" y="2522861"/>
                      <a:pt x="4602354" y="2522861"/>
                    </a:cubicBezTo>
                    <a:close/>
                  </a:path>
                </a:pathLst>
              </a:custGeom>
              <a:solidFill>
                <a:srgbClr val="F5F3E5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2519566" y="2561178"/>
              <a:ext cx="13592106" cy="51075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499"/>
                </a:lnSpc>
              </a:pPr>
              <a:r>
                <a:rPr lang="en-US" sz="14499">
                  <a:solidFill>
                    <a:srgbClr val="000000"/>
                  </a:solidFill>
                  <a:latin typeface="Roca Two Black"/>
                  <a:ea typeface="Roca Two Black"/>
                  <a:cs typeface="Roca Two Black"/>
                  <a:sym typeface="Roca Two Black"/>
                </a:rPr>
                <a:t>What's the Question?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713206" y="7643294"/>
              <a:ext cx="11204826" cy="880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we are happy to answer you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519566" y="1107403"/>
              <a:ext cx="13592106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162256" y="4934996"/>
            <a:ext cx="3712953" cy="5352004"/>
          </a:xfrm>
          <a:custGeom>
            <a:avLst/>
            <a:gdLst/>
            <a:ahLst/>
            <a:cxnLst/>
            <a:rect r="r" b="b" t="t" l="l"/>
            <a:pathLst>
              <a:path h="5352004" w="3712953">
                <a:moveTo>
                  <a:pt x="0" y="0"/>
                </a:moveTo>
                <a:lnTo>
                  <a:pt x="3712952" y="0"/>
                </a:lnTo>
                <a:lnTo>
                  <a:pt x="3712952" y="5352004"/>
                </a:lnTo>
                <a:lnTo>
                  <a:pt x="0" y="5352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19027">
            <a:off x="16855245" y="4287024"/>
            <a:ext cx="928638" cy="1489070"/>
          </a:xfrm>
          <a:custGeom>
            <a:avLst/>
            <a:gdLst/>
            <a:ahLst/>
            <a:cxnLst/>
            <a:rect r="r" b="b" t="t" l="l"/>
            <a:pathLst>
              <a:path h="1489070" w="928638">
                <a:moveTo>
                  <a:pt x="0" y="0"/>
                </a:moveTo>
                <a:lnTo>
                  <a:pt x="928638" y="0"/>
                </a:lnTo>
                <a:lnTo>
                  <a:pt x="928638" y="1489070"/>
                </a:lnTo>
                <a:lnTo>
                  <a:pt x="0" y="1489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10195">
            <a:off x="538296" y="4495528"/>
            <a:ext cx="928638" cy="1489070"/>
          </a:xfrm>
          <a:custGeom>
            <a:avLst/>
            <a:gdLst/>
            <a:ahLst/>
            <a:cxnLst/>
            <a:rect r="r" b="b" t="t" l="l"/>
            <a:pathLst>
              <a:path h="1489070" w="928638">
                <a:moveTo>
                  <a:pt x="0" y="0"/>
                </a:moveTo>
                <a:lnTo>
                  <a:pt x="928639" y="0"/>
                </a:lnTo>
                <a:lnTo>
                  <a:pt x="928639" y="1489070"/>
                </a:lnTo>
                <a:lnTo>
                  <a:pt x="0" y="1489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57884" y="5759714"/>
            <a:ext cx="3780284" cy="4527286"/>
          </a:xfrm>
          <a:custGeom>
            <a:avLst/>
            <a:gdLst/>
            <a:ahLst/>
            <a:cxnLst/>
            <a:rect r="r" b="b" t="t" l="l"/>
            <a:pathLst>
              <a:path h="4527286" w="3780284">
                <a:moveTo>
                  <a:pt x="0" y="0"/>
                </a:moveTo>
                <a:lnTo>
                  <a:pt x="3780284" y="0"/>
                </a:lnTo>
                <a:lnTo>
                  <a:pt x="3780284" y="4527286"/>
                </a:lnTo>
                <a:lnTo>
                  <a:pt x="0" y="45272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471347" y="2333112"/>
            <a:ext cx="1291684" cy="1291684"/>
          </a:xfrm>
          <a:custGeom>
            <a:avLst/>
            <a:gdLst/>
            <a:ahLst/>
            <a:cxnLst/>
            <a:rect r="r" b="b" t="t" l="l"/>
            <a:pathLst>
              <a:path h="1291684" w="1291684">
                <a:moveTo>
                  <a:pt x="0" y="0"/>
                </a:moveTo>
                <a:lnTo>
                  <a:pt x="1291684" y="0"/>
                </a:lnTo>
                <a:lnTo>
                  <a:pt x="1291684" y="1291684"/>
                </a:lnTo>
                <a:lnTo>
                  <a:pt x="0" y="1291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2524969" y="2333112"/>
            <a:ext cx="1291684" cy="1291684"/>
          </a:xfrm>
          <a:custGeom>
            <a:avLst/>
            <a:gdLst/>
            <a:ahLst/>
            <a:cxnLst/>
            <a:rect r="r" b="b" t="t" l="l"/>
            <a:pathLst>
              <a:path h="1291684" w="1291684">
                <a:moveTo>
                  <a:pt x="1291684" y="0"/>
                </a:moveTo>
                <a:lnTo>
                  <a:pt x="0" y="0"/>
                </a:lnTo>
                <a:lnTo>
                  <a:pt x="0" y="1291684"/>
                </a:lnTo>
                <a:lnTo>
                  <a:pt x="1291684" y="1291684"/>
                </a:lnTo>
                <a:lnTo>
                  <a:pt x="12916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88" r="0" b="-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62346" y="6732578"/>
            <a:ext cx="2125654" cy="1728928"/>
          </a:xfrm>
          <a:custGeom>
            <a:avLst/>
            <a:gdLst/>
            <a:ahLst/>
            <a:cxnLst/>
            <a:rect r="r" b="b" t="t" l="l"/>
            <a:pathLst>
              <a:path h="1728928" w="2125654">
                <a:moveTo>
                  <a:pt x="0" y="0"/>
                </a:moveTo>
                <a:lnTo>
                  <a:pt x="2125654" y="0"/>
                </a:lnTo>
                <a:lnTo>
                  <a:pt x="2125654" y="1728927"/>
                </a:lnTo>
                <a:lnTo>
                  <a:pt x="0" y="17289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507" t="-12130" r="-5247" b="-2466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2149463"/>
            <a:ext cx="7960006" cy="3965530"/>
          </a:xfrm>
          <a:custGeom>
            <a:avLst/>
            <a:gdLst/>
            <a:ahLst/>
            <a:cxnLst/>
            <a:rect r="r" b="b" t="t" l="l"/>
            <a:pathLst>
              <a:path h="3965530" w="7960006">
                <a:moveTo>
                  <a:pt x="0" y="0"/>
                </a:moveTo>
                <a:lnTo>
                  <a:pt x="7960006" y="0"/>
                </a:lnTo>
                <a:lnTo>
                  <a:pt x="7960006" y="3965531"/>
                </a:lnTo>
                <a:lnTo>
                  <a:pt x="0" y="3965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8934137"/>
            <a:ext cx="5550252" cy="0"/>
          </a:xfrm>
          <a:prstGeom prst="line">
            <a:avLst/>
          </a:prstGeom>
          <a:ln cap="rnd" w="323850">
            <a:solidFill>
              <a:srgbClr val="F8862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-1166568"/>
            <a:ext cx="5705243" cy="10100705"/>
            <a:chOff x="0" y="0"/>
            <a:chExt cx="7606991" cy="1346760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13782" t="0" r="48715" b="408"/>
            <a:stretch>
              <a:fillRect/>
            </a:stretch>
          </p:blipFill>
          <p:spPr>
            <a:xfrm flipH="false" flipV="false">
              <a:off x="0" y="0"/>
              <a:ext cx="7606991" cy="13467606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 rot="0">
            <a:off x="8023845" y="344681"/>
            <a:ext cx="9235455" cy="293956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8447196" y="1469600"/>
            <a:ext cx="8530564" cy="937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91"/>
              </a:lnSpc>
            </a:pPr>
            <a:r>
              <a:rPr lang="en-US" sz="7830" spc="-156">
                <a:solidFill>
                  <a:srgbClr val="E54F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Meeting  Agenda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47196" y="4117450"/>
            <a:ext cx="9840804" cy="449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59"/>
              </a:lnSpc>
            </a:pPr>
            <a:r>
              <a:rPr lang="en-US" b="true" sz="4381" i="true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Business Questions </a:t>
            </a:r>
          </a:p>
          <a:p>
            <a:pPr algn="just">
              <a:lnSpc>
                <a:spcPts val="5959"/>
              </a:lnSpc>
            </a:pPr>
            <a:r>
              <a:rPr lang="en-US" b="true" sz="4381" i="true">
                <a:solidFill>
                  <a:srgbClr val="E54F29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Data Modeling &amp; Cleaning</a:t>
            </a:r>
            <a:r>
              <a:rPr lang="en-US" b="true" sz="4381" i="true">
                <a:solidFill>
                  <a:srgbClr val="E54F29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 with SQL</a:t>
            </a:r>
          </a:p>
          <a:p>
            <a:pPr algn="just">
              <a:lnSpc>
                <a:spcPts val="5959"/>
              </a:lnSpc>
            </a:pPr>
            <a:r>
              <a:rPr lang="en-US" b="true" sz="4381" i="true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Data Warehouse with powerBI</a:t>
            </a:r>
          </a:p>
          <a:p>
            <a:pPr algn="just">
              <a:lnSpc>
                <a:spcPts val="5959"/>
              </a:lnSpc>
            </a:pPr>
            <a:r>
              <a:rPr lang="en-US" b="true" sz="4381" i="true">
                <a:solidFill>
                  <a:srgbClr val="E54F29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Data V</a:t>
            </a:r>
            <a:r>
              <a:rPr lang="en-US" b="true" sz="4381" i="true">
                <a:solidFill>
                  <a:srgbClr val="E54F29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isualization with powerBI</a:t>
            </a:r>
          </a:p>
          <a:p>
            <a:pPr algn="just">
              <a:lnSpc>
                <a:spcPts val="5959"/>
              </a:lnSpc>
            </a:pPr>
            <a:r>
              <a:rPr lang="en-US" b="true" sz="4381" i="true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Recommendation</a:t>
            </a:r>
          </a:p>
          <a:p>
            <a:pPr algn="just">
              <a:lnSpc>
                <a:spcPts val="5959"/>
              </a:lnSpc>
            </a:pPr>
            <a:r>
              <a:rPr lang="en-US" b="true" sz="4381" i="true">
                <a:solidFill>
                  <a:srgbClr val="E54F29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Q &amp; A</a:t>
            </a:r>
          </a:p>
        </p:txBody>
      </p:sp>
      <p:grpSp>
        <p:nvGrpSpPr>
          <p:cNvPr name="Group 8" id="8"/>
          <p:cNvGrpSpPr/>
          <p:nvPr/>
        </p:nvGrpSpPr>
        <p:grpSpPr>
          <a:xfrm rot="-5400000">
            <a:off x="7590019" y="4210832"/>
            <a:ext cx="433826" cy="43382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7590019" y="5058002"/>
            <a:ext cx="433826" cy="433826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7590019" y="5832397"/>
            <a:ext cx="433826" cy="433826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5400000">
            <a:off x="7590019" y="6603281"/>
            <a:ext cx="433826" cy="433826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5400000">
            <a:off x="7590019" y="8149406"/>
            <a:ext cx="433826" cy="433826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5400000">
            <a:off x="7590019" y="7374164"/>
            <a:ext cx="433826" cy="433826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612892" y="662166"/>
            <a:ext cx="3924717" cy="67383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880594" y="900996"/>
            <a:ext cx="6522798" cy="200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525"/>
              </a:lnSpc>
            </a:pPr>
            <a:r>
              <a:rPr lang="en-US" sz="8551" spc="-17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Business Questions</a:t>
            </a:r>
            <a:r>
              <a:rPr lang="en-US" sz="8551" spc="-17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0025" y="752247"/>
            <a:ext cx="309050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19"/>
              </a:lnSpc>
            </a:pPr>
            <a:r>
              <a:rPr lang="en-US" sz="3182">
                <a:solidFill>
                  <a:srgbClr val="E54F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Question 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0025" y="1352322"/>
            <a:ext cx="7355167" cy="105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3"/>
              </a:lnSpc>
            </a:pPr>
            <a:r>
              <a:rPr lang="en-US" sz="3024" b="true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When is the peak season, month, day and hour</a:t>
            </a:r>
            <a:r>
              <a:rPr lang="en-US" sz="3024" b="true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 of our ecommerce ?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10831903" y="2908635"/>
            <a:ext cx="6571489" cy="167675"/>
          </a:xfrm>
          <a:prstGeom prst="rect">
            <a:avLst/>
          </a:prstGeom>
          <a:solidFill>
            <a:srgbClr val="F8862C"/>
          </a:solidFill>
        </p:spPr>
      </p:sp>
      <p:sp>
        <p:nvSpPr>
          <p:cNvPr name="AutoShape 8" id="8"/>
          <p:cNvSpPr/>
          <p:nvPr/>
        </p:nvSpPr>
        <p:spPr>
          <a:xfrm rot="0">
            <a:off x="612892" y="2580430"/>
            <a:ext cx="3924717" cy="67383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860025" y="2670510"/>
            <a:ext cx="309050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19"/>
              </a:lnSpc>
            </a:pPr>
            <a:r>
              <a:rPr lang="en-US" sz="3182">
                <a:solidFill>
                  <a:srgbClr val="E54F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Question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0025" y="3270585"/>
            <a:ext cx="7355167" cy="105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3"/>
              </a:lnSpc>
            </a:pPr>
            <a:r>
              <a:rPr lang="en-US" sz="3024" b="true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What is the preferred way to pay in the ecommerce?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612892" y="4498693"/>
            <a:ext cx="3924717" cy="67383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12" id="12"/>
          <p:cNvSpPr txBox="true"/>
          <p:nvPr/>
        </p:nvSpPr>
        <p:spPr>
          <a:xfrm rot="0">
            <a:off x="860025" y="4588774"/>
            <a:ext cx="309050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19"/>
              </a:lnSpc>
            </a:pPr>
            <a:r>
              <a:rPr lang="en-US" sz="3182">
                <a:solidFill>
                  <a:srgbClr val="E54F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Question 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0025" y="5308415"/>
            <a:ext cx="7355167" cy="523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3"/>
              </a:lnSpc>
            </a:pPr>
            <a:r>
              <a:rPr lang="en-US" sz="3024" b="true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What is the total number of orders ?</a:t>
            </a:r>
          </a:p>
        </p:txBody>
      </p:sp>
      <p:sp>
        <p:nvSpPr>
          <p:cNvPr name="AutoShape 14" id="14"/>
          <p:cNvSpPr/>
          <p:nvPr/>
        </p:nvSpPr>
        <p:spPr>
          <a:xfrm rot="0">
            <a:off x="612892" y="6167177"/>
            <a:ext cx="3924717" cy="67383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15" id="15"/>
          <p:cNvSpPr txBox="true"/>
          <p:nvPr/>
        </p:nvSpPr>
        <p:spPr>
          <a:xfrm rot="0">
            <a:off x="860025" y="6257258"/>
            <a:ext cx="309050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19"/>
              </a:lnSpc>
            </a:pPr>
            <a:r>
              <a:rPr lang="en-US" sz="3182">
                <a:solidFill>
                  <a:srgbClr val="E54F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Question 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0025" y="6857333"/>
            <a:ext cx="7355167" cy="105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3"/>
              </a:lnSpc>
            </a:pPr>
            <a:r>
              <a:rPr lang="en-US" sz="3024" b="true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024" b="true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What is the average spending time for user for our ecommerce?</a:t>
            </a:r>
          </a:p>
        </p:txBody>
      </p:sp>
      <p:sp>
        <p:nvSpPr>
          <p:cNvPr name="AutoShape 17" id="17"/>
          <p:cNvSpPr/>
          <p:nvPr/>
        </p:nvSpPr>
        <p:spPr>
          <a:xfrm rot="0">
            <a:off x="612892" y="8249495"/>
            <a:ext cx="3924717" cy="67383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18" id="18"/>
          <p:cNvSpPr txBox="true"/>
          <p:nvPr/>
        </p:nvSpPr>
        <p:spPr>
          <a:xfrm rot="0">
            <a:off x="860025" y="8339575"/>
            <a:ext cx="309050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19"/>
              </a:lnSpc>
            </a:pPr>
            <a:r>
              <a:rPr lang="en-US" sz="3182">
                <a:solidFill>
                  <a:srgbClr val="E54F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Question 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0025" y="8939650"/>
            <a:ext cx="7355167" cy="105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3"/>
              </a:lnSpc>
            </a:pPr>
            <a:r>
              <a:rPr lang="en-US" sz="3024" b="true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What is the frequency of purchase on each state?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4295838" y="3146760"/>
            <a:ext cx="558312" cy="558312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54F29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5097555" y="3146760"/>
            <a:ext cx="558312" cy="558312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862C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5899272" y="3146760"/>
            <a:ext cx="558312" cy="558312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B754B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6700988" y="3146760"/>
            <a:ext cx="558312" cy="558312"/>
            <a:chOff x="0" y="0"/>
            <a:chExt cx="6350000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</p:grpSp>
      <p:sp>
        <p:nvSpPr>
          <p:cNvPr name="AutoShape 28" id="28"/>
          <p:cNvSpPr/>
          <p:nvPr/>
        </p:nvSpPr>
        <p:spPr>
          <a:xfrm rot="0">
            <a:off x="9377843" y="8163770"/>
            <a:ext cx="3924717" cy="67383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29" id="29"/>
          <p:cNvSpPr txBox="true"/>
          <p:nvPr/>
        </p:nvSpPr>
        <p:spPr>
          <a:xfrm rot="0">
            <a:off x="9624977" y="8253850"/>
            <a:ext cx="309050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19"/>
              </a:lnSpc>
            </a:pPr>
            <a:r>
              <a:rPr lang="en-US" sz="3182">
                <a:solidFill>
                  <a:srgbClr val="E54F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Question 7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24977" y="8853925"/>
            <a:ext cx="8174059" cy="105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3"/>
              </a:lnSpc>
            </a:pPr>
            <a:r>
              <a:rPr lang="en-US" sz="3024" b="true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How long are the delay for delivery / shipping process in each state?</a:t>
            </a:r>
          </a:p>
        </p:txBody>
      </p:sp>
      <p:sp>
        <p:nvSpPr>
          <p:cNvPr name="AutoShape 31" id="31"/>
          <p:cNvSpPr/>
          <p:nvPr/>
        </p:nvSpPr>
        <p:spPr>
          <a:xfrm rot="0">
            <a:off x="9377843" y="5375090"/>
            <a:ext cx="3924717" cy="67383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32" id="32"/>
          <p:cNvSpPr txBox="true"/>
          <p:nvPr/>
        </p:nvSpPr>
        <p:spPr>
          <a:xfrm rot="0">
            <a:off x="9624977" y="5465170"/>
            <a:ext cx="309050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19"/>
              </a:lnSpc>
            </a:pPr>
            <a:r>
              <a:rPr lang="en-US" sz="3182">
                <a:solidFill>
                  <a:srgbClr val="E54F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Question 6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693117" y="5941420"/>
            <a:ext cx="8037779" cy="1590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3"/>
              </a:lnSpc>
            </a:pPr>
            <a:r>
              <a:rPr lang="en-US" sz="3024" b="true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How many late delivered order in our ecommerce? Are late order affecting the customer satisfaction?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539606" y="4399401"/>
            <a:ext cx="4894548" cy="4858899"/>
          </a:xfrm>
          <a:prstGeom prst="rect">
            <a:avLst/>
          </a:prstGeom>
          <a:solidFill>
            <a:srgbClr val="E54F29"/>
          </a:solidFill>
        </p:spPr>
      </p:sp>
      <p:sp>
        <p:nvSpPr>
          <p:cNvPr name="AutoShape 3" id="3"/>
          <p:cNvSpPr/>
          <p:nvPr/>
        </p:nvSpPr>
        <p:spPr>
          <a:xfrm rot="0">
            <a:off x="782977" y="4399401"/>
            <a:ext cx="4894548" cy="4858899"/>
          </a:xfrm>
          <a:prstGeom prst="rect">
            <a:avLst/>
          </a:prstGeom>
          <a:solidFill>
            <a:srgbClr val="F8862C"/>
          </a:solidFill>
        </p:spPr>
      </p:sp>
      <p:sp>
        <p:nvSpPr>
          <p:cNvPr name="AutoShape 4" id="4"/>
          <p:cNvSpPr/>
          <p:nvPr/>
        </p:nvSpPr>
        <p:spPr>
          <a:xfrm rot="0">
            <a:off x="1028700" y="1219200"/>
            <a:ext cx="4648825" cy="0"/>
          </a:xfrm>
          <a:prstGeom prst="line">
            <a:avLst/>
          </a:prstGeom>
          <a:ln cap="rnd" w="47625">
            <a:solidFill>
              <a:srgbClr val="F886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268280" y="5324384"/>
            <a:ext cx="1437200" cy="1181117"/>
          </a:xfrm>
          <a:custGeom>
            <a:avLst/>
            <a:gdLst/>
            <a:ahLst/>
            <a:cxnLst/>
            <a:rect r="r" b="b" t="t" l="l"/>
            <a:pathLst>
              <a:path h="1181117" w="1437200">
                <a:moveTo>
                  <a:pt x="0" y="0"/>
                </a:moveTo>
                <a:lnTo>
                  <a:pt x="1437200" y="0"/>
                </a:lnTo>
                <a:lnTo>
                  <a:pt x="1437200" y="1181117"/>
                </a:lnTo>
                <a:lnTo>
                  <a:pt x="0" y="1181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81922" y="5170843"/>
            <a:ext cx="1529924" cy="1488199"/>
          </a:xfrm>
          <a:custGeom>
            <a:avLst/>
            <a:gdLst/>
            <a:ahLst/>
            <a:cxnLst/>
            <a:rect r="r" b="b" t="t" l="l"/>
            <a:pathLst>
              <a:path h="1488199" w="1529924">
                <a:moveTo>
                  <a:pt x="0" y="0"/>
                </a:moveTo>
                <a:lnTo>
                  <a:pt x="1529924" y="0"/>
                </a:lnTo>
                <a:lnTo>
                  <a:pt x="1529924" y="1488199"/>
                </a:lnTo>
                <a:lnTo>
                  <a:pt x="0" y="1488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71550" y="1946189"/>
            <a:ext cx="11568056" cy="1216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7"/>
              </a:lnSpc>
            </a:pPr>
            <a:r>
              <a:rPr lang="en-US" sz="10019" spc="-200">
                <a:solidFill>
                  <a:srgbClr val="14110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Processing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39606" y="7577328"/>
            <a:ext cx="4894548" cy="645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</a:pPr>
            <a:r>
              <a:rPr lang="en-US" sz="383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Visualization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2977" y="7203631"/>
            <a:ext cx="4894548" cy="1392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5"/>
              </a:lnSpc>
            </a:pPr>
            <a:r>
              <a:rPr lang="en-US" sz="403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Modeling &amp; Cleaning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6661291" y="4399401"/>
            <a:ext cx="4894548" cy="4858899"/>
          </a:xfrm>
          <a:prstGeom prst="rect">
            <a:avLst/>
          </a:prstGeom>
          <a:solidFill>
            <a:srgbClr val="CB754B"/>
          </a:solidFill>
        </p:spPr>
      </p:sp>
      <p:sp>
        <p:nvSpPr>
          <p:cNvPr name="Freeform 11" id="11"/>
          <p:cNvSpPr/>
          <p:nvPr/>
        </p:nvSpPr>
        <p:spPr>
          <a:xfrm flipH="false" flipV="false" rot="0">
            <a:off x="8263121" y="5229076"/>
            <a:ext cx="1690889" cy="1371734"/>
          </a:xfrm>
          <a:custGeom>
            <a:avLst/>
            <a:gdLst/>
            <a:ahLst/>
            <a:cxnLst/>
            <a:rect r="r" b="b" t="t" l="l"/>
            <a:pathLst>
              <a:path h="1371734" w="1690889">
                <a:moveTo>
                  <a:pt x="0" y="0"/>
                </a:moveTo>
                <a:lnTo>
                  <a:pt x="1690889" y="0"/>
                </a:lnTo>
                <a:lnTo>
                  <a:pt x="1690889" y="1371734"/>
                </a:lnTo>
                <a:lnTo>
                  <a:pt x="0" y="1371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661291" y="7560818"/>
            <a:ext cx="4894548" cy="67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5"/>
              </a:lnSpc>
            </a:pPr>
            <a:r>
              <a:rPr lang="en-US" sz="403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Warehouse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35299" y="1950097"/>
            <a:ext cx="8243474" cy="8336903"/>
          </a:xfrm>
          <a:custGeom>
            <a:avLst/>
            <a:gdLst/>
            <a:ahLst/>
            <a:cxnLst/>
            <a:rect r="r" b="b" t="t" l="l"/>
            <a:pathLst>
              <a:path h="8336903" w="8243474">
                <a:moveTo>
                  <a:pt x="0" y="0"/>
                </a:moveTo>
                <a:lnTo>
                  <a:pt x="8243474" y="0"/>
                </a:lnTo>
                <a:lnTo>
                  <a:pt x="8243474" y="8336903"/>
                </a:lnTo>
                <a:lnTo>
                  <a:pt x="0" y="83369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4" r="0" b="-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63864"/>
            <a:ext cx="9024240" cy="1035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69"/>
              </a:lnSpc>
            </a:pPr>
            <a:r>
              <a:rPr lang="en-US" sz="8601" spc="-172">
                <a:solidFill>
                  <a:srgbClr val="14110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Modeling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3066" y="2587957"/>
            <a:ext cx="17609485" cy="6946222"/>
          </a:xfrm>
          <a:custGeom>
            <a:avLst/>
            <a:gdLst/>
            <a:ahLst/>
            <a:cxnLst/>
            <a:rect r="r" b="b" t="t" l="l"/>
            <a:pathLst>
              <a:path h="6946222" w="17609485">
                <a:moveTo>
                  <a:pt x="0" y="0"/>
                </a:moveTo>
                <a:lnTo>
                  <a:pt x="17609485" y="0"/>
                </a:lnTo>
                <a:lnTo>
                  <a:pt x="17609485" y="6946222"/>
                </a:lnTo>
                <a:lnTo>
                  <a:pt x="0" y="6946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40010"/>
            <a:ext cx="13805444" cy="104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93"/>
              </a:lnSpc>
            </a:pPr>
            <a:r>
              <a:rPr lang="en-US" sz="8629" spc="-172">
                <a:solidFill>
                  <a:srgbClr val="14110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Cleaning with SQL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853827"/>
            <a:ext cx="8641835" cy="6696385"/>
          </a:xfrm>
          <a:custGeom>
            <a:avLst/>
            <a:gdLst/>
            <a:ahLst/>
            <a:cxnLst/>
            <a:rect r="r" b="b" t="t" l="l"/>
            <a:pathLst>
              <a:path h="6696385" w="8641835">
                <a:moveTo>
                  <a:pt x="0" y="0"/>
                </a:moveTo>
                <a:lnTo>
                  <a:pt x="8641835" y="0"/>
                </a:lnTo>
                <a:lnTo>
                  <a:pt x="8641835" y="6696385"/>
                </a:lnTo>
                <a:lnTo>
                  <a:pt x="0" y="6696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17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49107" y="2827759"/>
            <a:ext cx="9074897" cy="6748521"/>
          </a:xfrm>
          <a:custGeom>
            <a:avLst/>
            <a:gdLst/>
            <a:ahLst/>
            <a:cxnLst/>
            <a:rect r="r" b="b" t="t" l="l"/>
            <a:pathLst>
              <a:path h="6748521" w="9074897">
                <a:moveTo>
                  <a:pt x="0" y="0"/>
                </a:moveTo>
                <a:lnTo>
                  <a:pt x="9074897" y="0"/>
                </a:lnTo>
                <a:lnTo>
                  <a:pt x="9074897" y="6748521"/>
                </a:lnTo>
                <a:lnTo>
                  <a:pt x="0" y="67485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80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63864"/>
            <a:ext cx="15226271" cy="1035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69"/>
              </a:lnSpc>
            </a:pPr>
            <a:r>
              <a:rPr lang="en-US" sz="8601" spc="-172">
                <a:solidFill>
                  <a:srgbClr val="14110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Warehouse with SQL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059" y="2291341"/>
            <a:ext cx="8085515" cy="7357719"/>
          </a:xfrm>
          <a:custGeom>
            <a:avLst/>
            <a:gdLst/>
            <a:ahLst/>
            <a:cxnLst/>
            <a:rect r="r" b="b" t="t" l="l"/>
            <a:pathLst>
              <a:path h="7357719" w="8085515">
                <a:moveTo>
                  <a:pt x="0" y="0"/>
                </a:moveTo>
                <a:lnTo>
                  <a:pt x="8085515" y="0"/>
                </a:lnTo>
                <a:lnTo>
                  <a:pt x="8085515" y="7357719"/>
                </a:lnTo>
                <a:lnTo>
                  <a:pt x="0" y="735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13799" y="2291341"/>
            <a:ext cx="9274328" cy="7357719"/>
          </a:xfrm>
          <a:custGeom>
            <a:avLst/>
            <a:gdLst/>
            <a:ahLst/>
            <a:cxnLst/>
            <a:rect r="r" b="b" t="t" l="l"/>
            <a:pathLst>
              <a:path h="7357719" w="9274328">
                <a:moveTo>
                  <a:pt x="0" y="0"/>
                </a:moveTo>
                <a:lnTo>
                  <a:pt x="9274328" y="0"/>
                </a:lnTo>
                <a:lnTo>
                  <a:pt x="9274328" y="7357719"/>
                </a:lnTo>
                <a:lnTo>
                  <a:pt x="0" y="7357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63864"/>
            <a:ext cx="15226271" cy="1035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69"/>
              </a:lnSpc>
            </a:pPr>
            <a:r>
              <a:rPr lang="en-US" sz="8601" spc="-172">
                <a:solidFill>
                  <a:srgbClr val="14110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Warehouse with SQL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DAGUUa-4Cs8</dc:identifier>
  <dcterms:modified xsi:type="dcterms:W3CDTF">2011-08-01T06:04:30Z</dcterms:modified>
  <cp:revision>1</cp:revision>
  <dc:title>Explain targets for market growth of the company in this part.</dc:title>
</cp:coreProperties>
</file>